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NTA%20Matters\202007%20Network%20analysis\tfw%20matri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NTA%20Matters\202007%20Network%20analysis\tfw%20matrix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NTA%20Matters\202007%20Network%20analysis\tfw%20matrix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eigenc!$J$5</c:f>
              <c:strCache>
                <c:ptCount val="1"/>
                <c:pt idx="0">
                  <c:v>Private</c:v>
                </c:pt>
              </c:strCache>
            </c:strRef>
          </c:tx>
          <c:spPr>
            <a:ln w="6350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eigenc!$K$4:$P$4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eigenc!$K$5:$P$5</c:f>
              <c:numCache>
                <c:formatCode>0.0</c:formatCode>
                <c:ptCount val="6"/>
                <c:pt idx="0">
                  <c:v>0.60147076129962029</c:v>
                </c:pt>
                <c:pt idx="1">
                  <c:v>0.6125550847275486</c:v>
                </c:pt>
                <c:pt idx="2">
                  <c:v>0.51429440765888834</c:v>
                </c:pt>
                <c:pt idx="3">
                  <c:v>0.52579237216457408</c:v>
                </c:pt>
                <c:pt idx="4">
                  <c:v>0.53748206286444955</c:v>
                </c:pt>
                <c:pt idx="5">
                  <c:v>0.54879342951940846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9-4F3F-8933-7EFF705DCC54}"/>
            </c:ext>
          </c:extLst>
        </c:ser>
        <c:ser>
          <c:idx val="1"/>
          <c:order val="1"/>
          <c:tx>
            <c:strRef>
              <c:f>eigenc!$J$6</c:f>
              <c:strCache>
                <c:ptCount val="1"/>
                <c:pt idx="0">
                  <c:v>Public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eigenc!$K$4:$P$4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eigenc!$K$6:$P$6</c:f>
              <c:numCache>
                <c:formatCode>0.0</c:formatCode>
                <c:ptCount val="6"/>
                <c:pt idx="0">
                  <c:v>0.61172747581671039</c:v>
                </c:pt>
                <c:pt idx="1">
                  <c:v>0.62030648059595572</c:v>
                </c:pt>
                <c:pt idx="2">
                  <c:v>0.53032841229777228</c:v>
                </c:pt>
                <c:pt idx="3">
                  <c:v>0.53047645790792364</c:v>
                </c:pt>
                <c:pt idx="4">
                  <c:v>0.61541834716724075</c:v>
                </c:pt>
                <c:pt idx="5">
                  <c:v>0.57872033626106345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39-4F3F-8933-7EFF705DC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9398784"/>
        <c:axId val="839402112"/>
      </c:lineChart>
      <c:catAx>
        <c:axId val="839398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PH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9402112"/>
        <c:crosses val="autoZero"/>
        <c:auto val="1"/>
        <c:lblAlgn val="ctr"/>
        <c:lblOffset val="100"/>
        <c:noMultiLvlLbl val="0"/>
      </c:catAx>
      <c:valAx>
        <c:axId val="8394021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PH"/>
                  <a:t>Moran's I </a:t>
                </a:r>
              </a:p>
              <a:p>
                <a:pPr>
                  <a:defRPr/>
                </a:pPr>
                <a:r>
                  <a:rPr lang="en-PH"/>
                  <a:t>(Global spatial autocorrelation)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93987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149267474605759"/>
          <c:y val="0.70159643246444259"/>
          <c:w val="0.50940040694134114"/>
          <c:h val="7.812547639544346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eigenc!$C$4</c:f>
              <c:strCache>
                <c:ptCount val="1"/>
                <c:pt idx="0">
                  <c:v>1990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eigenc!$B$5:$B$9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eigenc!$C$5:$C$9</c:f>
              <c:numCache>
                <c:formatCode>0.0</c:formatCode>
                <c:ptCount val="5"/>
                <c:pt idx="0">
                  <c:v>0.13070039999999999</c:v>
                </c:pt>
                <c:pt idx="1">
                  <c:v>0.83346189999999998</c:v>
                </c:pt>
                <c:pt idx="2">
                  <c:v>0.49062860000000003</c:v>
                </c:pt>
                <c:pt idx="3">
                  <c:v>0.21775040000000001</c:v>
                </c:pt>
                <c:pt idx="4">
                  <c:v>1.1273099999999999E-2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E0-4131-8180-3B7F29CBF0DD}"/>
            </c:ext>
          </c:extLst>
        </c:ser>
        <c:ser>
          <c:idx val="1"/>
          <c:order val="1"/>
          <c:tx>
            <c:strRef>
              <c:f>eigenc!$D$4</c:f>
              <c:strCache>
                <c:ptCount val="1"/>
                <c:pt idx="0">
                  <c:v>1995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eigenc!$B$5:$B$9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eigenc!$D$5:$D$9</c:f>
              <c:numCache>
                <c:formatCode>0.0</c:formatCode>
                <c:ptCount val="5"/>
                <c:pt idx="0">
                  <c:v>0.12554670000000001</c:v>
                </c:pt>
                <c:pt idx="1">
                  <c:v>0.78560839999999998</c:v>
                </c:pt>
                <c:pt idx="2">
                  <c:v>0.56676919999999997</c:v>
                </c:pt>
                <c:pt idx="3">
                  <c:v>0.21346229999999999</c:v>
                </c:pt>
                <c:pt idx="4">
                  <c:v>1.62478E-2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E0-4131-8180-3B7F29CBF0DD}"/>
            </c:ext>
          </c:extLst>
        </c:ser>
        <c:ser>
          <c:idx val="2"/>
          <c:order val="2"/>
          <c:tx>
            <c:strRef>
              <c:f>eigenc!$E$4</c:f>
              <c:strCache>
                <c:ptCount val="1"/>
                <c:pt idx="0">
                  <c:v>2000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eigenc!$B$5:$B$9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eigenc!$E$5:$E$9</c:f>
              <c:numCache>
                <c:formatCode>0.0</c:formatCode>
                <c:ptCount val="5"/>
                <c:pt idx="0">
                  <c:v>2.6904600000000001E-2</c:v>
                </c:pt>
                <c:pt idx="1">
                  <c:v>0.76509119999999997</c:v>
                </c:pt>
                <c:pt idx="2">
                  <c:v>0.59997929999999999</c:v>
                </c:pt>
                <c:pt idx="3">
                  <c:v>0.23102900000000001</c:v>
                </c:pt>
                <c:pt idx="4">
                  <c:v>2.37062E-2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E0-4131-8180-3B7F29CBF0DD}"/>
            </c:ext>
          </c:extLst>
        </c:ser>
        <c:ser>
          <c:idx val="3"/>
          <c:order val="3"/>
          <c:tx>
            <c:strRef>
              <c:f>eigenc!$F$4</c:f>
              <c:strCache>
                <c:ptCount val="1"/>
                <c:pt idx="0">
                  <c:v>2005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eigenc!$B$5:$B$9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eigenc!$F$5:$F$9</c:f>
              <c:numCache>
                <c:formatCode>0.0</c:formatCode>
                <c:ptCount val="5"/>
                <c:pt idx="0">
                  <c:v>1.7417100000000001E-2</c:v>
                </c:pt>
                <c:pt idx="1">
                  <c:v>0.76079540000000001</c:v>
                </c:pt>
                <c:pt idx="2">
                  <c:v>0.60977329999999996</c:v>
                </c:pt>
                <c:pt idx="3">
                  <c:v>0.22050120000000001</c:v>
                </c:pt>
                <c:pt idx="4">
                  <c:v>2.10405E-2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E0-4131-8180-3B7F29CBF0DD}"/>
            </c:ext>
          </c:extLst>
        </c:ser>
        <c:ser>
          <c:idx val="4"/>
          <c:order val="4"/>
          <c:tx>
            <c:strRef>
              <c:f>eigenc!$G$4</c:f>
              <c:strCache>
                <c:ptCount val="1"/>
                <c:pt idx="0">
                  <c:v>2010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eigenc!$B$5:$B$9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eigenc!$G$5:$G$9</c:f>
              <c:numCache>
                <c:formatCode>0.0</c:formatCode>
                <c:ptCount val="5"/>
                <c:pt idx="0">
                  <c:v>1.0629100000000001E-2</c:v>
                </c:pt>
                <c:pt idx="1">
                  <c:v>0.71104800000000001</c:v>
                </c:pt>
                <c:pt idx="2">
                  <c:v>0.65719459999999996</c:v>
                </c:pt>
                <c:pt idx="3">
                  <c:v>0.24894379999999999</c:v>
                </c:pt>
                <c:pt idx="4">
                  <c:v>2.0493899999999999E-2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E0-4131-8180-3B7F29CBF0DD}"/>
            </c:ext>
          </c:extLst>
        </c:ser>
        <c:ser>
          <c:idx val="5"/>
          <c:order val="5"/>
          <c:tx>
            <c:strRef>
              <c:f>eigenc!$H$4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eigenc!$B$5:$B$9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eigenc!$H$5:$H$9</c:f>
              <c:numCache>
                <c:formatCode>0.0</c:formatCode>
                <c:ptCount val="5"/>
                <c:pt idx="0">
                  <c:v>1.03255E-2</c:v>
                </c:pt>
                <c:pt idx="1">
                  <c:v>0.67748759999999997</c:v>
                </c:pt>
                <c:pt idx="2">
                  <c:v>0.65788139999999995</c:v>
                </c:pt>
                <c:pt idx="3">
                  <c:v>0.32717160000000001</c:v>
                </c:pt>
                <c:pt idx="4">
                  <c:v>3.2478600000000003E-2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9E0-4131-8180-3B7F29CBF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5413952"/>
        <c:axId val="835415200"/>
      </c:lineChart>
      <c:catAx>
        <c:axId val="835413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PH"/>
                  <a:t>Age group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415200"/>
        <c:crosses val="autoZero"/>
        <c:auto val="1"/>
        <c:lblAlgn val="ctr"/>
        <c:lblOffset val="100"/>
        <c:noMultiLvlLbl val="0"/>
      </c:catAx>
      <c:valAx>
        <c:axId val="8354152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PH"/>
                  <a:t>Eigencentrality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4139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eigenc!$C$4</c:f>
              <c:strCache>
                <c:ptCount val="1"/>
                <c:pt idx="0">
                  <c:v>1990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eigenc!$B$13:$B$17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eigenc!$C$13:$C$17</c:f>
              <c:numCache>
                <c:formatCode>0.0</c:formatCode>
                <c:ptCount val="5"/>
                <c:pt idx="0">
                  <c:v>0.28598190000000001</c:v>
                </c:pt>
                <c:pt idx="1">
                  <c:v>0.83105280000000004</c:v>
                </c:pt>
                <c:pt idx="2">
                  <c:v>0.42295189999999999</c:v>
                </c:pt>
                <c:pt idx="3">
                  <c:v>0.2206187</c:v>
                </c:pt>
                <c:pt idx="4">
                  <c:v>2.1584999999999998E-3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D0-443D-B33D-F58A685220D8}"/>
            </c:ext>
          </c:extLst>
        </c:ser>
        <c:ser>
          <c:idx val="1"/>
          <c:order val="1"/>
          <c:tx>
            <c:strRef>
              <c:f>eigenc!$D$4</c:f>
              <c:strCache>
                <c:ptCount val="1"/>
                <c:pt idx="0">
                  <c:v>1995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eigenc!$B$13:$B$17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eigenc!$D$13:$D$17</c:f>
              <c:numCache>
                <c:formatCode>0.0</c:formatCode>
                <c:ptCount val="5"/>
                <c:pt idx="0">
                  <c:v>0.28506379999999998</c:v>
                </c:pt>
                <c:pt idx="1">
                  <c:v>0.78871630000000004</c:v>
                </c:pt>
                <c:pt idx="2">
                  <c:v>0.48187210000000003</c:v>
                </c:pt>
                <c:pt idx="3">
                  <c:v>0.25388169999999999</c:v>
                </c:pt>
                <c:pt idx="4">
                  <c:v>2.9212000000000001E-3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D0-443D-B33D-F58A685220D8}"/>
            </c:ext>
          </c:extLst>
        </c:ser>
        <c:ser>
          <c:idx val="2"/>
          <c:order val="2"/>
          <c:tx>
            <c:strRef>
              <c:f>eigenc!$E$4</c:f>
              <c:strCache>
                <c:ptCount val="1"/>
                <c:pt idx="0">
                  <c:v>2000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eigenc!$B$13:$B$17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eigenc!$E$13:$E$17</c:f>
              <c:numCache>
                <c:formatCode>0.0</c:formatCode>
                <c:ptCount val="5"/>
                <c:pt idx="0">
                  <c:v>0.14766960000000001</c:v>
                </c:pt>
                <c:pt idx="1">
                  <c:v>0.73462640000000001</c:v>
                </c:pt>
                <c:pt idx="2">
                  <c:v>0.55856439999999996</c:v>
                </c:pt>
                <c:pt idx="3">
                  <c:v>0.35567369999999998</c:v>
                </c:pt>
                <c:pt idx="4">
                  <c:v>4.4476000000000003E-3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D0-443D-B33D-F58A685220D8}"/>
            </c:ext>
          </c:extLst>
        </c:ser>
        <c:ser>
          <c:idx val="3"/>
          <c:order val="3"/>
          <c:tx>
            <c:strRef>
              <c:f>eigenc!$F$4</c:f>
              <c:strCache>
                <c:ptCount val="1"/>
                <c:pt idx="0">
                  <c:v>2005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eigenc!$B$13:$B$17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eigenc!$F$13:$F$17</c:f>
              <c:numCache>
                <c:formatCode>0.0</c:formatCode>
                <c:ptCount val="5"/>
                <c:pt idx="0">
                  <c:v>0.1256698</c:v>
                </c:pt>
                <c:pt idx="1">
                  <c:v>0.68904180000000004</c:v>
                </c:pt>
                <c:pt idx="2">
                  <c:v>0.5986863</c:v>
                </c:pt>
                <c:pt idx="3">
                  <c:v>0.38854499999999997</c:v>
                </c:pt>
                <c:pt idx="4">
                  <c:v>6.0051999999999996E-3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D0-443D-B33D-F58A685220D8}"/>
            </c:ext>
          </c:extLst>
        </c:ser>
        <c:ser>
          <c:idx val="4"/>
          <c:order val="4"/>
          <c:tx>
            <c:strRef>
              <c:f>eigenc!$G$4</c:f>
              <c:strCache>
                <c:ptCount val="1"/>
                <c:pt idx="0">
                  <c:v>2010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eigenc!$B$13:$B$17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eigenc!$G$13:$G$17</c:f>
              <c:numCache>
                <c:formatCode>0.0</c:formatCode>
                <c:ptCount val="5"/>
                <c:pt idx="0">
                  <c:v>0.2342738</c:v>
                </c:pt>
                <c:pt idx="1">
                  <c:v>0.69167829999999997</c:v>
                </c:pt>
                <c:pt idx="2">
                  <c:v>0.58334010000000003</c:v>
                </c:pt>
                <c:pt idx="3">
                  <c:v>0.3555122</c:v>
                </c:pt>
                <c:pt idx="4">
                  <c:v>4.7279000000000002E-3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D0-443D-B33D-F58A685220D8}"/>
            </c:ext>
          </c:extLst>
        </c:ser>
        <c:ser>
          <c:idx val="5"/>
          <c:order val="5"/>
          <c:tx>
            <c:strRef>
              <c:f>eigenc!$H$4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eigenc!$B$13:$B$17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</c:numCache>
            </c:numRef>
          </c:cat>
          <c:val>
            <c:numRef>
              <c:f>eigenc!$H$13:$H$17</c:f>
              <c:numCache>
                <c:formatCode>0.0</c:formatCode>
                <c:ptCount val="5"/>
                <c:pt idx="0">
                  <c:v>0.14806330000000001</c:v>
                </c:pt>
                <c:pt idx="1">
                  <c:v>0.67627879999999996</c:v>
                </c:pt>
                <c:pt idx="2">
                  <c:v>0.58814480000000002</c:v>
                </c:pt>
                <c:pt idx="3">
                  <c:v>0.4180741</c:v>
                </c:pt>
                <c:pt idx="4">
                  <c:v>4.8947000000000001E-3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7D0-443D-B33D-F58A68522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5413952"/>
        <c:axId val="835415200"/>
      </c:lineChart>
      <c:catAx>
        <c:axId val="835413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PH"/>
                  <a:t>Age group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415200"/>
        <c:crosses val="autoZero"/>
        <c:auto val="1"/>
        <c:lblAlgn val="ctr"/>
        <c:lblOffset val="100"/>
        <c:noMultiLvlLbl val="0"/>
      </c:catAx>
      <c:valAx>
        <c:axId val="8354152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PH"/>
                  <a:t>Eigencentrality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4139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3836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3868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518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853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9615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521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4616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4746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8345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4591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8611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B8F7-9E42-493D-94A4-02809CD79F7D}" type="datetimeFigureOut">
              <a:rPr lang="en-PH" smtClean="0"/>
              <a:t>08/04/2020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225F-1679-42FD-AE85-43B42540FEA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3011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343" y="1285992"/>
            <a:ext cx="9949314" cy="238760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How are generations related?</a:t>
            </a:r>
            <a:r>
              <a:rPr lang="en-US" dirty="0" smtClean="0"/>
              <a:t> </a:t>
            </a:r>
            <a:r>
              <a:rPr lang="en-US" sz="4900" dirty="0" smtClean="0"/>
              <a:t>Network structures in intergenerational transfers in the Philippines</a:t>
            </a:r>
            <a:endParaRPr lang="en-PH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R.M. Abrigo</a:t>
            </a:r>
          </a:p>
          <a:p>
            <a:r>
              <a:rPr lang="en-US" dirty="0" smtClean="0"/>
              <a:t>Philippine Institute for Development Studies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1794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Intergenerational Transfers Matrix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Philippine Public and Private Transfer Matrix 1990</a:t>
            </a:r>
            <a:endParaRPr lang="en-P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92363"/>
            <a:ext cx="51562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2392363"/>
            <a:ext cx="51562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1441382" y="2271562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Transfers (TG)</a:t>
            </a:r>
            <a:endParaRPr lang="en-PH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6597582" y="2271562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Transfers (TF)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928817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2392363"/>
            <a:ext cx="51562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92363"/>
            <a:ext cx="51562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Intergenerational Transfers Matrix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Philippine Public and Private Transfer Matrix 2000</a:t>
            </a:r>
            <a:endParaRPr lang="en-PH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441382" y="2271562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Transfers (TG)</a:t>
            </a:r>
            <a:endParaRPr lang="en-PH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6597582" y="2271562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Transfers (TF)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342321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92363"/>
            <a:ext cx="51562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2392363"/>
            <a:ext cx="51562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Intergenerational Transfers Matrix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Philippine Public and Private Transfer Matrix 2015</a:t>
            </a:r>
            <a:endParaRPr lang="en-PH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441382" y="2271562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Transfers (TG)</a:t>
            </a:r>
            <a:endParaRPr lang="en-PH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6597582" y="2271562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Transfers (TF)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24592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structure in Transfer Systems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447" y="1825625"/>
            <a:ext cx="5824353" cy="4351338"/>
          </a:xfrm>
        </p:spPr>
        <p:txBody>
          <a:bodyPr/>
          <a:lstStyle/>
          <a:p>
            <a:r>
              <a:rPr lang="en-US" dirty="0" smtClean="0"/>
              <a:t>Different generations are intimately linked through transfer systems</a:t>
            </a:r>
          </a:p>
          <a:p>
            <a:r>
              <a:rPr lang="en-US" dirty="0" smtClean="0"/>
              <a:t>Changing importance as generations course through economic lifecycle</a:t>
            </a:r>
          </a:p>
          <a:p>
            <a:r>
              <a:rPr lang="en-US" dirty="0" smtClean="0"/>
              <a:t>Changing network structure based on different factors: demographic change, public policy, etc.</a:t>
            </a:r>
          </a:p>
          <a:p>
            <a:endParaRPr lang="en-P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27" y="1825625"/>
            <a:ext cx="51562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838200" y="1690688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Transfers 2015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268092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structure in Transfer Systems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447" y="1825625"/>
            <a:ext cx="5824353" cy="4351338"/>
          </a:xfrm>
        </p:spPr>
        <p:txBody>
          <a:bodyPr/>
          <a:lstStyle/>
          <a:p>
            <a:r>
              <a:rPr lang="en-US" dirty="0" smtClean="0"/>
              <a:t>How do we summarize network structures? In this presentation, we look at two measures</a:t>
            </a:r>
          </a:p>
          <a:p>
            <a:pPr lvl="1"/>
            <a:r>
              <a:rPr lang="en-US" dirty="0" smtClean="0"/>
              <a:t>Spatial dependence: Are transfers to/from proximal generations correlated?</a:t>
            </a:r>
          </a:p>
          <a:p>
            <a:pPr lvl="1"/>
            <a:r>
              <a:rPr lang="en-US" dirty="0" smtClean="0"/>
              <a:t>Network centrality: Which generation/age group is more important in the network?</a:t>
            </a:r>
          </a:p>
          <a:p>
            <a:endParaRPr lang="en-P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27" y="1825625"/>
            <a:ext cx="51562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838200" y="1690688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Transfers 2015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71364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dependence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130" y="1825625"/>
            <a:ext cx="4616669" cy="4351338"/>
          </a:xfrm>
        </p:spPr>
        <p:txBody>
          <a:bodyPr/>
          <a:lstStyle/>
          <a:p>
            <a:r>
              <a:rPr lang="en-US" dirty="0" smtClean="0"/>
              <a:t>Borrowed from spatial statistics, Moran’s I, to measure spatial autocorrelation</a:t>
            </a:r>
          </a:p>
          <a:p>
            <a:r>
              <a:rPr lang="en-US" dirty="0" smtClean="0"/>
              <a:t>Strong spatial dependence for both public and private transfers across years; Only slightly higher for TG</a:t>
            </a:r>
          </a:p>
          <a:p>
            <a:r>
              <a:rPr lang="en-US" dirty="0" smtClean="0"/>
              <a:t>Suggests clustering in intergenerational flows</a:t>
            </a:r>
            <a:endParaRPr lang="en-PH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871223"/>
              </p:ext>
            </p:extLst>
          </p:nvPr>
        </p:nvGraphicFramePr>
        <p:xfrm>
          <a:off x="758792" y="1564640"/>
          <a:ext cx="5810174" cy="4886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840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centrality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systems are special</a:t>
            </a:r>
          </a:p>
          <a:p>
            <a:pPr lvl="1"/>
            <a:r>
              <a:rPr lang="en-US" dirty="0" smtClean="0"/>
              <a:t>Directed transfers (inflows v. outflows)</a:t>
            </a:r>
          </a:p>
          <a:p>
            <a:pPr lvl="1"/>
            <a:r>
              <a:rPr lang="en-US" dirty="0" smtClean="0"/>
              <a:t>Links are weighted (by amount of flow)</a:t>
            </a:r>
          </a:p>
          <a:p>
            <a:pPr lvl="1"/>
            <a:r>
              <a:rPr lang="en-US" dirty="0" smtClean="0"/>
              <a:t>Many nodes as there are generations</a:t>
            </a:r>
          </a:p>
          <a:p>
            <a:pPr lvl="1"/>
            <a:r>
              <a:rPr lang="en-US" dirty="0" smtClean="0"/>
              <a:t>May be expanded by other classes and linkages</a:t>
            </a:r>
          </a:p>
          <a:p>
            <a:r>
              <a:rPr lang="en-US" dirty="0" smtClean="0"/>
              <a:t>Limits what measures may be used</a:t>
            </a:r>
          </a:p>
          <a:p>
            <a:r>
              <a:rPr lang="en-US" dirty="0" err="1" smtClean="0"/>
              <a:t>Eigencentrality</a:t>
            </a:r>
            <a:r>
              <a:rPr lang="en-US" dirty="0" smtClean="0"/>
              <a:t>: measure the influence of a node (generation or age group) in the network (transfer system). Those linked to more important generations, i.e., more central, are assigned higher weights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2174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centrality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Young adults are generally more important (central) in the Philippine transfer system but apparent shift in centrality towards older cohorts</a:t>
            </a:r>
            <a:endParaRPr lang="en-PH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109417"/>
              </p:ext>
            </p:extLst>
          </p:nvPr>
        </p:nvGraphicFramePr>
        <p:xfrm>
          <a:off x="838200" y="2776658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224509"/>
              </p:ext>
            </p:extLst>
          </p:nvPr>
        </p:nvGraphicFramePr>
        <p:xfrm>
          <a:off x="5953800" y="2776658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 flipH="1">
            <a:off x="4012037" y="3007286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Transfers (TF)</a:t>
            </a:r>
            <a:endParaRPr lang="en-PH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9127637" y="3007286"/>
            <a:ext cx="31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Transfers (TG)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87420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Next Steps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systems as not (usually) anonymous</a:t>
            </a:r>
          </a:p>
          <a:p>
            <a:r>
              <a:rPr lang="en-US" dirty="0" smtClean="0"/>
              <a:t>New insights from analysis of intergenerational transfer matrices</a:t>
            </a:r>
            <a:endParaRPr lang="en-US" dirty="0"/>
          </a:p>
          <a:p>
            <a:r>
              <a:rPr lang="en-US" dirty="0" smtClean="0"/>
              <a:t>Some questions for the future</a:t>
            </a:r>
          </a:p>
          <a:p>
            <a:pPr lvl="1"/>
            <a:r>
              <a:rPr lang="en-US" dirty="0" smtClean="0"/>
              <a:t>What other network structures may be extracted from NTA data?</a:t>
            </a:r>
          </a:p>
          <a:p>
            <a:pPr lvl="1"/>
            <a:r>
              <a:rPr lang="en-US" dirty="0" smtClean="0"/>
              <a:t>Based on these measures, are there commonalities and differences across different countries or regions?</a:t>
            </a:r>
          </a:p>
          <a:p>
            <a:pPr lvl="1"/>
            <a:r>
              <a:rPr lang="en-US" dirty="0" smtClean="0"/>
              <a:t>How will the network structure/transfer systems expected to change with demographic and/or policy changes?</a:t>
            </a:r>
          </a:p>
          <a:p>
            <a:pPr lvl="1"/>
            <a:r>
              <a:rPr lang="en-US" dirty="0" smtClean="0"/>
              <a:t>How can these network structures be leveraged to expand consumption/deliver goods and services?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8286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systems are important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source to finance consumption</a:t>
            </a:r>
          </a:p>
          <a:p>
            <a:pPr lvl="1"/>
            <a:r>
              <a:rPr lang="en-US" dirty="0" smtClean="0"/>
              <a:t>With strong regional patterns (Lee and </a:t>
            </a:r>
            <a:r>
              <a:rPr lang="en-US" dirty="0" err="1" smtClean="0"/>
              <a:t>Donehower</a:t>
            </a:r>
            <a:r>
              <a:rPr lang="en-US" dirty="0"/>
              <a:t> </a:t>
            </a:r>
            <a:r>
              <a:rPr lang="en-US" dirty="0" smtClean="0"/>
              <a:t>2011)</a:t>
            </a:r>
          </a:p>
          <a:p>
            <a:pPr lvl="1"/>
            <a:r>
              <a:rPr lang="en-US" dirty="0" smtClean="0"/>
              <a:t>In East Asia and the Pacific, as much as 88% for children (Taiwan 2010) and 61% for the elderly (China 2007)</a:t>
            </a:r>
          </a:p>
          <a:p>
            <a:pPr lvl="1"/>
            <a:r>
              <a:rPr lang="en-US" dirty="0" smtClean="0"/>
              <a:t>In South and Southeast Asia, as much as 90% for children (Thailand 2011) and 22% for the elderly (Cambodia 2009)</a:t>
            </a:r>
          </a:p>
          <a:p>
            <a:r>
              <a:rPr lang="en-US" dirty="0" smtClean="0"/>
              <a:t>Link different generations without explicit quid pro quo arrangement</a:t>
            </a:r>
          </a:p>
        </p:txBody>
      </p:sp>
    </p:spTree>
    <p:extLst>
      <p:ext uri="{BB962C8B-B14F-4D97-AF65-F5344CB8AC3E}">
        <p14:creationId xmlns:p14="http://schemas.microsoft.com/office/powerpoint/2010/main" val="13542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Much of what we know about transfers are based on how much generations receive from or provide to other cohorts in the economy</a:t>
            </a:r>
            <a:endParaRPr lang="en-PH" sz="4000" dirty="0"/>
          </a:p>
        </p:txBody>
      </p:sp>
    </p:spTree>
    <p:extLst>
      <p:ext uri="{BB962C8B-B14F-4D97-AF65-F5344CB8AC3E}">
        <p14:creationId xmlns:p14="http://schemas.microsoft.com/office/powerpoint/2010/main" val="83433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 per capita in the Philippines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9520" y="1825624"/>
            <a:ext cx="3764280" cy="4808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Per capita transfers  in the Philippines, 1990-2015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C – Consumption </a:t>
            </a:r>
          </a:p>
          <a:p>
            <a:pPr marL="0" indent="0">
              <a:buNone/>
            </a:pPr>
            <a:r>
              <a:rPr lang="en-US" sz="1800" dirty="0" smtClean="0"/>
              <a:t>TF[I/0] – Private Transfers</a:t>
            </a:r>
          </a:p>
          <a:p>
            <a:pPr marL="0" indent="0">
              <a:buNone/>
            </a:pPr>
            <a:r>
              <a:rPr lang="en-US" sz="1800" dirty="0" smtClean="0"/>
              <a:t>TG[I/0] – Public Transfers</a:t>
            </a:r>
            <a:endParaRPr lang="en-PH" sz="1800" dirty="0" smtClean="0"/>
          </a:p>
          <a:p>
            <a:pPr marL="0" indent="0">
              <a:buNone/>
            </a:pPr>
            <a:endParaRPr lang="en-PH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6" y="1519431"/>
            <a:ext cx="6968824" cy="51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83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 per capita in the Philippines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9520" y="1825624"/>
            <a:ext cx="3764280" cy="4808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Private transfers dominate Philippine transfer systems</a:t>
            </a:r>
          </a:p>
          <a:p>
            <a:r>
              <a:rPr lang="en-US" dirty="0" smtClean="0"/>
              <a:t>Children rely substantially on transfers; the elderly less so</a:t>
            </a:r>
          </a:p>
          <a:p>
            <a:r>
              <a:rPr lang="en-US" dirty="0" smtClean="0"/>
              <a:t>Elderly from net giver to net receiver of transfers</a:t>
            </a:r>
          </a:p>
          <a:p>
            <a:pPr marL="0" indent="0">
              <a:buNone/>
            </a:pPr>
            <a:endParaRPr lang="en-PH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6" y="1519431"/>
            <a:ext cx="6968824" cy="51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30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direction and wealth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average of transfer inflows and outflows (direction)? How much does an average person expect to receive (wealth)?</a:t>
            </a:r>
            <a:endParaRPr lang="en-P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20201"/>
            <a:ext cx="9653860" cy="335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1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direction and wealth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Philippines, transfers are generally downwards from older to younger generations; Diverging pattern in gap between TG and TF</a:t>
            </a:r>
            <a:endParaRPr lang="en-P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20201"/>
            <a:ext cx="9653860" cy="33567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5802" y="2714324"/>
            <a:ext cx="2964581" cy="35709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6274068" y="2713094"/>
            <a:ext cx="2964581" cy="35709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8147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direction and wealth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(inflows) are as much as 80-90% of consumption; Transfer wealth about 8-10 times of consumption</a:t>
            </a:r>
            <a:endParaRPr lang="en-P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20201"/>
            <a:ext cx="9653860" cy="33567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51132" y="2713094"/>
            <a:ext cx="1366787" cy="35709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9200146" y="2713094"/>
            <a:ext cx="1366787" cy="35709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89836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We know that transfer systems are much more complicated because transfers are not (usually) anonymous (especially for private transfers)</a:t>
            </a:r>
            <a:endParaRPr lang="en-PH" sz="4000" dirty="0"/>
          </a:p>
        </p:txBody>
      </p:sp>
    </p:spTree>
    <p:extLst>
      <p:ext uri="{BB962C8B-B14F-4D97-AF65-F5344CB8AC3E}">
        <p14:creationId xmlns:p14="http://schemas.microsoft.com/office/powerpoint/2010/main" val="405253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679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How are generations related? Network structures in intergenerational transfers in the Philippines</vt:lpstr>
      <vt:lpstr>Transfer systems are important</vt:lpstr>
      <vt:lpstr>PowerPoint Presentation</vt:lpstr>
      <vt:lpstr>Transfers per capita in the Philippines</vt:lpstr>
      <vt:lpstr>Transfers per capita in the Philippines</vt:lpstr>
      <vt:lpstr>Transfer direction and wealth</vt:lpstr>
      <vt:lpstr>Transfer direction and wealth</vt:lpstr>
      <vt:lpstr>Transfer direction and wealth</vt:lpstr>
      <vt:lpstr>PowerPoint Presentation</vt:lpstr>
      <vt:lpstr>Intergenerational Transfers Matrix</vt:lpstr>
      <vt:lpstr>Intergenerational Transfers Matrix</vt:lpstr>
      <vt:lpstr>Intergenerational Transfers Matrix</vt:lpstr>
      <vt:lpstr>Network structure in Transfer Systems</vt:lpstr>
      <vt:lpstr>Network structure in Transfer Systems</vt:lpstr>
      <vt:lpstr>Spatial dependence</vt:lpstr>
      <vt:lpstr>Network centrality</vt:lpstr>
      <vt:lpstr>Network centrality</vt:lpstr>
      <vt:lpstr>Summary and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generations related? Network structures in intergenerational transfers in the Philippines</dc:title>
  <dc:creator>LAPTOP</dc:creator>
  <cp:lastModifiedBy>LAPTOP</cp:lastModifiedBy>
  <cp:revision>23</cp:revision>
  <dcterms:created xsi:type="dcterms:W3CDTF">2020-08-03T21:25:22Z</dcterms:created>
  <dcterms:modified xsi:type="dcterms:W3CDTF">2020-08-03T23:33:43Z</dcterms:modified>
</cp:coreProperties>
</file>